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6" r:id="rId2"/>
    <p:sldId id="293" r:id="rId3"/>
    <p:sldId id="329" r:id="rId4"/>
    <p:sldId id="317" r:id="rId5"/>
    <p:sldId id="318" r:id="rId6"/>
    <p:sldId id="323" r:id="rId7"/>
    <p:sldId id="324" r:id="rId8"/>
    <p:sldId id="328" r:id="rId9"/>
    <p:sldId id="325" r:id="rId10"/>
    <p:sldId id="331" r:id="rId11"/>
    <p:sldId id="332" r:id="rId12"/>
    <p:sldId id="298" r:id="rId13"/>
    <p:sldId id="330" r:id="rId14"/>
  </p:sldIdLst>
  <p:sldSz cx="6858000" cy="9144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74807"/>
    <a:srgbClr val="DA3B10"/>
    <a:srgbClr val="E45116"/>
    <a:srgbClr val="FF99CC"/>
    <a:srgbClr val="FFFF66"/>
    <a:srgbClr val="CCFFCC"/>
    <a:srgbClr val="808000"/>
    <a:srgbClr val="CC99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01" autoAdjust="0"/>
    <p:restoredTop sz="94660"/>
  </p:normalViewPr>
  <p:slideViewPr>
    <p:cSldViewPr>
      <p:cViewPr>
        <p:scale>
          <a:sx n="100" d="100"/>
          <a:sy n="100" d="100"/>
        </p:scale>
        <p:origin x="-156" y="28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image" Target="../media/image1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6DB746-4A46-4835-9587-3D6FCA2B2250}" type="datetimeFigureOut">
              <a:rPr lang="ru-RU"/>
              <a:pPr>
                <a:defRPr/>
              </a:pPr>
              <a:t>09.02.2017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2A3D10-C317-4B07-94B9-5FEFB7E0E8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FA5A5C-DD93-436A-88ED-8E07E98E822B}" type="datetimeFigureOut">
              <a:rPr lang="ru-RU"/>
              <a:pPr>
                <a:defRPr/>
              </a:pPr>
              <a:t>09.02.2017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CF624A-457D-4749-8D09-3BA6AF2826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B38BB2-AA01-41D8-90B6-37B1775CDA42}" type="datetimeFigureOut">
              <a:rPr lang="ru-RU"/>
              <a:pPr>
                <a:defRPr/>
              </a:pPr>
              <a:t>09.02.2017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88C53-DF1D-46BA-A750-68CC1208A0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025DAA-CCE8-48BD-967B-5DE22A273EED}" type="datetimeFigureOut">
              <a:rPr lang="ru-RU"/>
              <a:pPr>
                <a:defRPr/>
              </a:pPr>
              <a:t>09.02.2017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47AE37-2003-4279-A4B4-3843274978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7658C-C633-4EF9-A267-AF6B3226BC80}" type="datetimeFigureOut">
              <a:rPr lang="ru-RU"/>
              <a:pPr>
                <a:defRPr/>
              </a:pPr>
              <a:t>09.02.2017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DE88A-0FA7-4F03-A038-5D83A32F0B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13A3E-B7ED-4278-B72F-74A5D2187604}" type="datetimeFigureOut">
              <a:rPr lang="ru-RU"/>
              <a:pPr>
                <a:defRPr/>
              </a:pPr>
              <a:t>09.02.2017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0E78F0-38B3-4DC8-B7DF-2C29E0F5F6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A2978D-43AD-4AB5-A09D-31C4A9820BEC}" type="datetimeFigureOut">
              <a:rPr lang="ru-RU"/>
              <a:pPr>
                <a:defRPr/>
              </a:pPr>
              <a:t>09.02.2017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CD0205-709F-4D61-ACFD-80D7C4BAAC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C4C197-8C97-4CB8-A797-7C093EC3CB1B}" type="datetimeFigureOut">
              <a:rPr lang="ru-RU"/>
              <a:pPr>
                <a:defRPr/>
              </a:pPr>
              <a:t>09.02.2017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3A72DF-70EE-4D94-B0DD-FD21270874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EEA98-72D8-4E5C-A8CA-D0DA385D8A35}" type="datetimeFigureOut">
              <a:rPr lang="ru-RU"/>
              <a:pPr>
                <a:defRPr/>
              </a:pPr>
              <a:t>09.02.2017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99B512-1D8A-4288-A495-73DD938A95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0148E-9DD0-447B-93C4-4931A6F295B7}" type="datetimeFigureOut">
              <a:rPr lang="ru-RU"/>
              <a:pPr>
                <a:defRPr/>
              </a:pPr>
              <a:t>09.02.2017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78D24-CE87-45DE-8627-FC65D5949B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03118-3A2C-416A-95B9-B86242F603C9}" type="datetimeFigureOut">
              <a:rPr lang="ru-RU"/>
              <a:pPr>
                <a:defRPr/>
              </a:pPr>
              <a:t>09.02.2017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8BAB27-E6F8-4D4C-BB0B-378C91B040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13522C5-B05B-47D3-94AA-728F8027ECCF}" type="datetimeFigureOut">
              <a:rPr lang="ru-RU"/>
              <a:pPr>
                <a:defRPr/>
              </a:pPr>
              <a:t>09.02.2017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E1146BD-E579-4477-BC0B-FA05E43BAF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image" Target="../media/image1.jpeg"/><Relationship Id="rId7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9.jpeg"/><Relationship Id="rId5" Type="http://schemas.openxmlformats.org/officeDocument/2006/relationships/oleObject" Target="../embeddings/oleObject1.bin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1.jpeg"/><Relationship Id="rId7" Type="http://schemas.openxmlformats.org/officeDocument/2006/relationships/image" Target="../media/image27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3314" name="Содержимое 4" descr="abstract-glowing-curl-vector-pack_279-7486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6858000" cy="9247188"/>
          </a:xfrm>
        </p:spPr>
      </p:pic>
      <p:sp>
        <p:nvSpPr>
          <p:cNvPr id="13315" name="TextBox 5"/>
          <p:cNvSpPr txBox="1">
            <a:spLocks noChangeArrowheads="1"/>
          </p:cNvSpPr>
          <p:nvPr/>
        </p:nvSpPr>
        <p:spPr bwMode="auto">
          <a:xfrm>
            <a:off x="215900" y="179388"/>
            <a:ext cx="6453188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 dirty="0">
                <a:solidFill>
                  <a:srgbClr val="984807"/>
                </a:solidFill>
                <a:latin typeface="Bookman Old Style" pitchFamily="18" charset="0"/>
              </a:rPr>
              <a:t>МУНИЦИПАЛЬНОЕ БЮДЖЕТНОЕ УЧРЕЖДЕНИЕ</a:t>
            </a:r>
          </a:p>
          <a:p>
            <a:pPr algn="ctr"/>
            <a:r>
              <a:rPr lang="ru-RU" sz="1200" b="1" dirty="0">
                <a:solidFill>
                  <a:srgbClr val="984807"/>
                </a:solidFill>
                <a:latin typeface="Bookman Old Style" pitchFamily="18" charset="0"/>
              </a:rPr>
              <a:t>ДОПОЛНИТЕЛЬНОГО ОБРАЗОВАНИЯ</a:t>
            </a:r>
          </a:p>
          <a:p>
            <a:pPr algn="ctr"/>
            <a:r>
              <a:rPr lang="ru-RU" sz="1200" b="1" dirty="0">
                <a:solidFill>
                  <a:srgbClr val="984807"/>
                </a:solidFill>
                <a:latin typeface="Bookman Old Style" pitchFamily="18" charset="0"/>
              </a:rPr>
              <a:t>«ДВОРЕЦ ТВОРЧЕСТВА ДЕТЕЙ И МОЛОДЕЖИ ИМЕНИ И.Х.  САДЫКОВА» НИЖНЕКАМСКОГО МУНИЦИПАЛЬНОГО РАЙОНА РТ</a:t>
            </a:r>
          </a:p>
          <a:p>
            <a:pPr algn="ctr"/>
            <a:endParaRPr lang="ru-RU" sz="1200" b="1" dirty="0">
              <a:solidFill>
                <a:srgbClr val="984807"/>
              </a:solidFill>
              <a:latin typeface="Bookman Old Style" pitchFamily="18" charset="0"/>
            </a:endParaRPr>
          </a:p>
        </p:txBody>
      </p:sp>
      <p:sp>
        <p:nvSpPr>
          <p:cNvPr id="13316" name="Прямоугольник 11"/>
          <p:cNvSpPr>
            <a:spLocks noChangeArrowheads="1"/>
          </p:cNvSpPr>
          <p:nvPr/>
        </p:nvSpPr>
        <p:spPr bwMode="auto">
          <a:xfrm>
            <a:off x="115888" y="1187450"/>
            <a:ext cx="6626225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dirty="0">
                <a:solidFill>
                  <a:srgbClr val="974807"/>
                </a:solidFill>
                <a:latin typeface="Georgia" pitchFamily="18" charset="0"/>
              </a:rPr>
              <a:t>Промежуточный отчет  </a:t>
            </a:r>
            <a:endParaRPr lang="ru-RU" sz="1600" b="1" dirty="0">
              <a:solidFill>
                <a:srgbClr val="974807"/>
              </a:solidFill>
            </a:endParaRPr>
          </a:p>
          <a:p>
            <a:pPr algn="ctr"/>
            <a:r>
              <a:rPr lang="ru-RU" sz="1600" b="1" dirty="0">
                <a:solidFill>
                  <a:srgbClr val="974807"/>
                </a:solidFill>
                <a:latin typeface="Georgia" pitchFamily="18" charset="0"/>
              </a:rPr>
              <a:t>об инновационной деятельности </a:t>
            </a:r>
            <a:r>
              <a:rPr lang="ru-RU" sz="1600" b="1" dirty="0">
                <a:solidFill>
                  <a:srgbClr val="974807"/>
                </a:solidFill>
                <a:latin typeface="Times New Roman" pitchFamily="18" charset="0"/>
              </a:rPr>
              <a:t>за 2015-2016 гг.</a:t>
            </a:r>
          </a:p>
          <a:p>
            <a:pPr algn="ctr"/>
            <a:r>
              <a:rPr lang="ru-RU" sz="1600" b="1" dirty="0">
                <a:solidFill>
                  <a:srgbClr val="974807"/>
                </a:solidFill>
                <a:latin typeface="Times New Roman" pitchFamily="18" charset="0"/>
              </a:rPr>
              <a:t>по теме </a:t>
            </a:r>
          </a:p>
          <a:p>
            <a:pPr algn="ctr"/>
            <a:r>
              <a:rPr lang="ru-RU" sz="1600" b="1" dirty="0">
                <a:solidFill>
                  <a:srgbClr val="974807"/>
                </a:solidFill>
                <a:latin typeface="Georgia" pitchFamily="18" charset="0"/>
              </a:rPr>
              <a:t>«</a:t>
            </a:r>
            <a:r>
              <a:rPr lang="ru-RU" sz="1600" b="1" dirty="0" smtClean="0">
                <a:solidFill>
                  <a:srgbClr val="974807"/>
                </a:solidFill>
                <a:latin typeface="Georgia" pitchFamily="18" charset="0"/>
              </a:rPr>
              <a:t>Разработка, </a:t>
            </a:r>
            <a:r>
              <a:rPr lang="ru-RU" sz="1600" b="1" dirty="0">
                <a:solidFill>
                  <a:srgbClr val="974807"/>
                </a:solidFill>
                <a:latin typeface="Georgia" pitchFamily="18" charset="0"/>
              </a:rPr>
              <a:t>апробация и внедрение проекта </a:t>
            </a:r>
          </a:p>
          <a:p>
            <a:pPr algn="ctr"/>
            <a:r>
              <a:rPr lang="ru-RU" sz="1600" b="1" dirty="0">
                <a:solidFill>
                  <a:srgbClr val="974807"/>
                </a:solidFill>
                <a:latin typeface="Georgia" pitchFamily="18" charset="0"/>
              </a:rPr>
              <a:t>«Солнышко светит для всех»</a:t>
            </a:r>
          </a:p>
          <a:p>
            <a:pPr algn="ctr"/>
            <a:r>
              <a:rPr lang="ru-RU" sz="1600" b="1" dirty="0">
                <a:solidFill>
                  <a:srgbClr val="974807"/>
                </a:solidFill>
                <a:latin typeface="Georgia" pitchFamily="18" charset="0"/>
              </a:rPr>
              <a:t>участника</a:t>
            </a:r>
          </a:p>
          <a:p>
            <a:pPr algn="ctr"/>
            <a:r>
              <a:rPr lang="ru-RU" sz="1400" b="1" dirty="0">
                <a:solidFill>
                  <a:srgbClr val="974807"/>
                </a:solidFill>
                <a:latin typeface="Georgia" pitchFamily="18" charset="0"/>
              </a:rPr>
              <a:t>Республиканской инновационной площадки </a:t>
            </a:r>
            <a:endParaRPr lang="en-US" sz="1400" b="1" dirty="0">
              <a:solidFill>
                <a:srgbClr val="974807"/>
              </a:solidFill>
              <a:latin typeface="Georgia" pitchFamily="18" charset="0"/>
            </a:endParaRPr>
          </a:p>
          <a:p>
            <a:pPr algn="ctr"/>
            <a:r>
              <a:rPr lang="ru-RU" sz="1400" b="1" dirty="0">
                <a:solidFill>
                  <a:srgbClr val="974807"/>
                </a:solidFill>
                <a:latin typeface="Georgia" pitchFamily="18" charset="0"/>
              </a:rPr>
              <a:t>«Инновационная деятельность </a:t>
            </a:r>
          </a:p>
          <a:p>
            <a:pPr algn="ctr"/>
            <a:r>
              <a:rPr lang="ru-RU" sz="1400" b="1" dirty="0">
                <a:solidFill>
                  <a:srgbClr val="974807"/>
                </a:solidFill>
                <a:latin typeface="Georgia" pitchFamily="18" charset="0"/>
              </a:rPr>
              <a:t>педагогов дополнительного образования, </a:t>
            </a:r>
          </a:p>
          <a:p>
            <a:pPr algn="ctr"/>
            <a:r>
              <a:rPr lang="ru-RU" sz="1400" b="1" dirty="0">
                <a:solidFill>
                  <a:srgbClr val="974807"/>
                </a:solidFill>
                <a:latin typeface="Georgia" pitchFamily="18" charset="0"/>
              </a:rPr>
              <a:t>педагогов-организаторов» </a:t>
            </a:r>
          </a:p>
          <a:p>
            <a:pPr algn="ctr"/>
            <a:r>
              <a:rPr lang="ru-RU" sz="1400" b="1" dirty="0">
                <a:solidFill>
                  <a:srgbClr val="974807"/>
                </a:solidFill>
                <a:latin typeface="Georgia" pitchFamily="18" charset="0"/>
              </a:rPr>
              <a:t>на базе ГБУ ДО «РЦВР», </a:t>
            </a:r>
          </a:p>
          <a:p>
            <a:pPr algn="ctr"/>
            <a:r>
              <a:rPr lang="ru-RU" sz="1400" b="1" dirty="0">
                <a:solidFill>
                  <a:srgbClr val="974807"/>
                </a:solidFill>
                <a:latin typeface="Georgia" pitchFamily="18" charset="0"/>
              </a:rPr>
              <a:t>педагога дополнительного образования</a:t>
            </a:r>
          </a:p>
          <a:p>
            <a:pPr algn="ctr"/>
            <a:r>
              <a:rPr lang="ru-RU" sz="1400" b="1" dirty="0">
                <a:solidFill>
                  <a:srgbClr val="974807"/>
                </a:solidFill>
                <a:latin typeface="Georgia" pitchFamily="18" charset="0"/>
              </a:rPr>
              <a:t>детского объединения «</a:t>
            </a:r>
            <a:r>
              <a:rPr lang="ru-RU" sz="1400" b="1" dirty="0" err="1">
                <a:solidFill>
                  <a:srgbClr val="974807"/>
                </a:solidFill>
                <a:latin typeface="Georgia" pitchFamily="18" charset="0"/>
              </a:rPr>
              <a:t>Бисероплетение</a:t>
            </a:r>
            <a:r>
              <a:rPr lang="ru-RU" sz="1400" b="1" dirty="0">
                <a:solidFill>
                  <a:srgbClr val="974807"/>
                </a:solidFill>
                <a:latin typeface="Georgia" pitchFamily="18" charset="0"/>
              </a:rPr>
              <a:t>»</a:t>
            </a:r>
            <a:endParaRPr lang="ru-RU" sz="1400" b="1" dirty="0">
              <a:solidFill>
                <a:srgbClr val="974807"/>
              </a:solidFill>
            </a:endParaRPr>
          </a:p>
          <a:p>
            <a:pPr algn="ctr"/>
            <a:r>
              <a:rPr lang="ru-RU" sz="1400" b="1" dirty="0" err="1">
                <a:solidFill>
                  <a:srgbClr val="974807"/>
                </a:solidFill>
                <a:latin typeface="Georgia" pitchFamily="18" charset="0"/>
              </a:rPr>
              <a:t>Нугмановой</a:t>
            </a:r>
            <a:r>
              <a:rPr lang="ru-RU" sz="1400" b="1" dirty="0">
                <a:solidFill>
                  <a:srgbClr val="974807"/>
                </a:solidFill>
                <a:latin typeface="Georgia" pitchFamily="18" charset="0"/>
              </a:rPr>
              <a:t> </a:t>
            </a:r>
            <a:r>
              <a:rPr lang="ru-RU" sz="1400" b="1" dirty="0" err="1">
                <a:solidFill>
                  <a:srgbClr val="974807"/>
                </a:solidFill>
                <a:latin typeface="Georgia" pitchFamily="18" charset="0"/>
              </a:rPr>
              <a:t>Ильсияр</a:t>
            </a:r>
            <a:r>
              <a:rPr lang="ru-RU" sz="1400" b="1" dirty="0">
                <a:solidFill>
                  <a:srgbClr val="974807"/>
                </a:solidFill>
                <a:latin typeface="Georgia" pitchFamily="18" charset="0"/>
              </a:rPr>
              <a:t> </a:t>
            </a:r>
            <a:r>
              <a:rPr lang="ru-RU" sz="1400" b="1" dirty="0" err="1">
                <a:solidFill>
                  <a:srgbClr val="974807"/>
                </a:solidFill>
                <a:latin typeface="Georgia" pitchFamily="18" charset="0"/>
              </a:rPr>
              <a:t>Мансуровны</a:t>
            </a:r>
            <a:endParaRPr lang="ru-RU" sz="1400" b="1" dirty="0">
              <a:solidFill>
                <a:srgbClr val="974807"/>
              </a:solidFill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44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2545" name="Содержимое 4" descr="abstract-glowing-curl-vector-pack_279-7486.jpg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6858000" cy="9247188"/>
          </a:xfrm>
        </p:spPr>
      </p:pic>
      <p:sp>
        <p:nvSpPr>
          <p:cNvPr id="22546" name="Text Box 4"/>
          <p:cNvSpPr txBox="1">
            <a:spLocks noChangeArrowheads="1"/>
          </p:cNvSpPr>
          <p:nvPr/>
        </p:nvSpPr>
        <p:spPr bwMode="auto">
          <a:xfrm>
            <a:off x="476250" y="468313"/>
            <a:ext cx="58324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>
                <a:solidFill>
                  <a:srgbClr val="974807"/>
                </a:solidFill>
              </a:rPr>
              <a:t>Достижения </a:t>
            </a:r>
            <a:br>
              <a:rPr lang="ru-RU" sz="2400" b="1" i="1">
                <a:solidFill>
                  <a:srgbClr val="974807"/>
                </a:solidFill>
              </a:rPr>
            </a:br>
            <a:r>
              <a:rPr lang="ru-RU" sz="2400" b="1" i="1">
                <a:solidFill>
                  <a:srgbClr val="974807"/>
                </a:solidFill>
              </a:rPr>
              <a:t>Вафиной Ленизы в</a:t>
            </a:r>
            <a:br>
              <a:rPr lang="ru-RU" sz="2400" b="1" i="1">
                <a:solidFill>
                  <a:srgbClr val="974807"/>
                </a:solidFill>
              </a:rPr>
            </a:br>
            <a:r>
              <a:rPr lang="ru-RU" sz="2400" b="1" i="1">
                <a:solidFill>
                  <a:srgbClr val="974807"/>
                </a:solidFill>
              </a:rPr>
              <a:t>конкурсных мероприятиях</a:t>
            </a:r>
          </a:p>
        </p:txBody>
      </p:sp>
      <p:pic>
        <p:nvPicPr>
          <p:cNvPr id="22547" name="Picture 4" descr="1 место Вафина Лениз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36838" y="4643438"/>
            <a:ext cx="3311525" cy="234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2540" name="Object 12" descr="abstract-glowing-curl-vector-pack_279-7486.jpg"/>
          <p:cNvGraphicFramePr>
            <a:graphicFrameLocks noChangeAspect="1"/>
          </p:cNvGraphicFramePr>
          <p:nvPr/>
        </p:nvGraphicFramePr>
        <p:xfrm>
          <a:off x="476250" y="4572000"/>
          <a:ext cx="1887538" cy="2665413"/>
        </p:xfrm>
        <a:graphic>
          <a:graphicData uri="http://schemas.openxmlformats.org/presentationml/2006/ole">
            <p:oleObj spid="_x0000_s22540" name="Acrobat Document" r:id="rId5" imgW="6705000" imgH="9472320" progId="AcroExch.Document.7">
              <p:embed/>
            </p:oleObj>
          </a:graphicData>
        </a:graphic>
      </p:graphicFrame>
      <p:pic>
        <p:nvPicPr>
          <p:cNvPr id="22548" name="Picture 13" descr="Лениза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4813" y="1979613"/>
            <a:ext cx="1700212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9" name="Picture 14" descr="Вафина Лениза диплом лауреата II степени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76475" y="2051050"/>
            <a:ext cx="1630363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2543" name="Object 15" descr="abstract-glowing-curl-vector-pack_279-7486.jpg"/>
          <p:cNvGraphicFramePr>
            <a:graphicFrameLocks noChangeAspect="1"/>
          </p:cNvGraphicFramePr>
          <p:nvPr/>
        </p:nvGraphicFramePr>
        <p:xfrm>
          <a:off x="4005263" y="2124075"/>
          <a:ext cx="1628775" cy="2305050"/>
        </p:xfrm>
        <a:graphic>
          <a:graphicData uri="http://schemas.openxmlformats.org/presentationml/2006/ole">
            <p:oleObj spid="_x0000_s22543" name="Acrobat Document" r:id="rId8" imgW="6693480" imgH="9472320" progId="AcroExch.Document.7">
              <p:embed/>
            </p:oleObj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3554" name="Содержимое 4" descr="abstract-glowing-curl-vector-pack_279-7486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6858000" cy="9247188"/>
          </a:xfrm>
        </p:spPr>
      </p:pic>
      <p:sp>
        <p:nvSpPr>
          <p:cNvPr id="23555" name="Rectangle 6"/>
          <p:cNvSpPr>
            <a:spLocks noChangeArrowheads="1"/>
          </p:cNvSpPr>
          <p:nvPr/>
        </p:nvSpPr>
        <p:spPr bwMode="auto">
          <a:xfrm>
            <a:off x="115888" y="446088"/>
            <a:ext cx="6553200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600" b="1" i="1">
                <a:solidFill>
                  <a:schemeClr val="folHlink"/>
                </a:solidFill>
              </a:rPr>
              <a:t>Тихая, робкая девочка Лениза становится в яркую звездочку, которая с огромным желанием осваивает бисерное искусство и побеждает в конкурсах</a:t>
            </a:r>
          </a:p>
          <a:p>
            <a:pPr algn="ctr"/>
            <a:endParaRPr lang="ru-RU" sz="1400" b="1" i="1">
              <a:solidFill>
                <a:schemeClr val="folHlink"/>
              </a:solidFill>
            </a:endParaRPr>
          </a:p>
        </p:txBody>
      </p:sp>
      <p:pic>
        <p:nvPicPr>
          <p:cNvPr id="23556" name="Picture 8" descr="Вафина Лениза Детство без границ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3375" y="1547813"/>
            <a:ext cx="2952750" cy="417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8" descr="Лениза с бусам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60800" y="2339975"/>
            <a:ext cx="1947863" cy="2447925"/>
          </a:xfrm>
          <a:prstGeom prst="rect">
            <a:avLst/>
          </a:prstGeom>
          <a:noFill/>
          <a:ln w="9525">
            <a:solidFill>
              <a:srgbClr val="FF9900"/>
            </a:solidFill>
            <a:miter lim="800000"/>
            <a:headEnd/>
            <a:tailEnd/>
          </a:ln>
        </p:spPr>
      </p:pic>
      <p:pic>
        <p:nvPicPr>
          <p:cNvPr id="23558" name="Picture 4" descr="Вафина Лениза 2 место Детство без границ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44900" y="5292725"/>
            <a:ext cx="2538413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32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29033" name="Содержимое 4" descr="abstract-glowing-curl-vector-pack_279-7486.jpg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323850"/>
            <a:ext cx="6858000" cy="9247188"/>
          </a:xfrm>
        </p:spPr>
      </p:pic>
      <p:sp>
        <p:nvSpPr>
          <p:cNvPr id="129034" name="Rectangle 6"/>
          <p:cNvSpPr>
            <a:spLocks noChangeArrowheads="1"/>
          </p:cNvSpPr>
          <p:nvPr/>
        </p:nvSpPr>
        <p:spPr bwMode="auto">
          <a:xfrm>
            <a:off x="333375" y="395288"/>
            <a:ext cx="604837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800" b="1">
                <a:solidFill>
                  <a:srgbClr val="974807"/>
                </a:solidFill>
                <a:latin typeface="Georgia" pitchFamily="18" charset="0"/>
              </a:rPr>
              <a:t>Достижения Гавриловой Дианы в конкурсах</a:t>
            </a:r>
          </a:p>
        </p:txBody>
      </p:sp>
      <p:pic>
        <p:nvPicPr>
          <p:cNvPr id="129035" name="Picture 25" descr="Гаврилова Диана 2 место Детство без границ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33825" y="4572000"/>
            <a:ext cx="2549525" cy="345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036" name="Picture 9" descr="Гаврилова Диана диплом лауреата  III степени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84538" y="1331913"/>
            <a:ext cx="1985962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9031" name="Object 7"/>
          <p:cNvGraphicFramePr>
            <a:graphicFrameLocks noChangeAspect="1"/>
          </p:cNvGraphicFramePr>
          <p:nvPr/>
        </p:nvGraphicFramePr>
        <p:xfrm>
          <a:off x="836613" y="5795963"/>
          <a:ext cx="1935162" cy="2736850"/>
        </p:xfrm>
        <a:graphic>
          <a:graphicData uri="http://schemas.openxmlformats.org/presentationml/2006/ole">
            <p:oleObj spid="_x0000_s129031" name="Acrobat Document" r:id="rId6" imgW="6693480" imgH="9472320" progId="AcroExch.Document.7">
              <p:embed/>
            </p:oleObj>
          </a:graphicData>
        </a:graphic>
      </p:graphicFrame>
      <p:pic>
        <p:nvPicPr>
          <p:cNvPr id="129037" name="Picture 5" descr="IMG_617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0350" y="1331913"/>
            <a:ext cx="2663825" cy="1774825"/>
          </a:xfrm>
          <a:prstGeom prst="rect">
            <a:avLst/>
          </a:prstGeom>
          <a:noFill/>
          <a:ln w="28575">
            <a:solidFill>
              <a:srgbClr val="FF9900"/>
            </a:solidFill>
            <a:miter lim="800000"/>
            <a:headEnd/>
            <a:tailEnd/>
          </a:ln>
        </p:spPr>
      </p:pic>
      <p:pic>
        <p:nvPicPr>
          <p:cNvPr id="129038" name="Picture 9" descr="1 место Гаврилова Диана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04813" y="3492500"/>
            <a:ext cx="2862262" cy="202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49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30050" name="Содержимое 4" descr="abstract-glowing-curl-vector-pack_279-7486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6858000" cy="9247188"/>
          </a:xfrm>
        </p:spPr>
      </p:pic>
      <p:sp>
        <p:nvSpPr>
          <p:cNvPr id="130051" name="Прямоугольник 11"/>
          <p:cNvSpPr>
            <a:spLocks noChangeArrowheads="1"/>
          </p:cNvSpPr>
          <p:nvPr/>
        </p:nvSpPr>
        <p:spPr bwMode="auto">
          <a:xfrm>
            <a:off x="260350" y="250825"/>
            <a:ext cx="5761038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974807"/>
                </a:solidFill>
                <a:latin typeface="Georgia" pitchFamily="18" charset="0"/>
              </a:rPr>
              <a:t>Участие Гавриловой Дианы в городской акции </a:t>
            </a:r>
          </a:p>
          <a:p>
            <a:pPr algn="ctr"/>
            <a:r>
              <a:rPr lang="ru-RU" sz="2400" b="1">
                <a:solidFill>
                  <a:srgbClr val="974807"/>
                </a:solidFill>
                <a:latin typeface="Georgia" pitchFamily="18" charset="0"/>
              </a:rPr>
              <a:t>«Весенняя неделя добра»</a:t>
            </a:r>
            <a:r>
              <a:rPr lang="ru-RU" sz="2400"/>
              <a:t> </a:t>
            </a:r>
            <a:endParaRPr lang="ru-RU" sz="2400" b="1" i="1">
              <a:solidFill>
                <a:srgbClr val="974807"/>
              </a:solidFill>
              <a:latin typeface="Georgia" pitchFamily="18" charset="0"/>
            </a:endParaRPr>
          </a:p>
        </p:txBody>
      </p:sp>
      <p:sp>
        <p:nvSpPr>
          <p:cNvPr id="130052" name="Rectangle 6"/>
          <p:cNvSpPr>
            <a:spLocks noChangeArrowheads="1"/>
          </p:cNvSpPr>
          <p:nvPr/>
        </p:nvSpPr>
        <p:spPr bwMode="auto">
          <a:xfrm>
            <a:off x="333375" y="7380288"/>
            <a:ext cx="6048375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 i="1">
                <a:solidFill>
                  <a:schemeClr val="folHlink"/>
                </a:solidFill>
              </a:rPr>
              <a:t>Гаврилова Диана</a:t>
            </a:r>
            <a:r>
              <a:rPr lang="ru-RU" b="1" i="1"/>
              <a:t> </a:t>
            </a:r>
            <a:r>
              <a:rPr lang="ru-RU" b="1" i="1">
                <a:solidFill>
                  <a:schemeClr val="folHlink"/>
                </a:solidFill>
              </a:rPr>
              <a:t>с большим интересом осваивает искусство бисероплетения, использует в работе информационные технологии, занимает призовые места в конкурсах различного уровня</a:t>
            </a:r>
            <a:endParaRPr lang="ru-RU" b="1" i="1">
              <a:solidFill>
                <a:schemeClr val="tx2"/>
              </a:solidFill>
            </a:endParaRPr>
          </a:p>
        </p:txBody>
      </p:sp>
      <p:pic>
        <p:nvPicPr>
          <p:cNvPr id="130053" name="Picture 8" descr="IMG_277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3375" y="1835150"/>
            <a:ext cx="3119438" cy="207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0054" name="Picture 9" descr="Гаврилова Диана на акции Весенняя неделя добр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14563" y="4143375"/>
            <a:ext cx="3621087" cy="241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4338" name="Содержимое 4" descr="abstract-glowing-curl-vector-pack_279-7486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6858000" cy="9247188"/>
          </a:xfrm>
        </p:spPr>
      </p:pic>
      <p:sp>
        <p:nvSpPr>
          <p:cNvPr id="14339" name="Text Box 6"/>
          <p:cNvSpPr txBox="1">
            <a:spLocks noChangeArrowheads="1"/>
          </p:cNvSpPr>
          <p:nvPr/>
        </p:nvSpPr>
        <p:spPr bwMode="auto">
          <a:xfrm>
            <a:off x="333375" y="395288"/>
            <a:ext cx="4824413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i="1" dirty="0">
                <a:solidFill>
                  <a:srgbClr val="974807"/>
                </a:solidFill>
              </a:rPr>
              <a:t>На базе Дворца творчества детей и молодежи </a:t>
            </a:r>
            <a:r>
              <a:rPr lang="ru-RU" sz="1400" b="1" i="1" dirty="0" smtClean="0">
                <a:solidFill>
                  <a:srgbClr val="974807"/>
                </a:solidFill>
              </a:rPr>
              <a:t>    </a:t>
            </a:r>
            <a:r>
              <a:rPr lang="en-US" sz="1400" b="1" i="1" dirty="0" smtClean="0">
                <a:solidFill>
                  <a:srgbClr val="974807"/>
                </a:solidFill>
              </a:rPr>
              <a:t>16 </a:t>
            </a:r>
            <a:r>
              <a:rPr lang="ru-RU" sz="1400" b="1" i="1" dirty="0">
                <a:solidFill>
                  <a:srgbClr val="974807"/>
                </a:solidFill>
              </a:rPr>
              <a:t>ноября 2015 года прошел </a:t>
            </a:r>
            <a:r>
              <a:rPr lang="ru-RU" sz="1400" b="1" i="1" u="sng" dirty="0">
                <a:solidFill>
                  <a:srgbClr val="974807"/>
                </a:solidFill>
              </a:rPr>
              <a:t>региональный семинар</a:t>
            </a:r>
            <a:r>
              <a:rPr lang="ru-RU" sz="1400" b="1" i="1" dirty="0">
                <a:solidFill>
                  <a:srgbClr val="974807"/>
                </a:solidFill>
              </a:rPr>
              <a:t> для педагогов дополнительного образования </a:t>
            </a:r>
            <a:r>
              <a:rPr lang="ru-RU" sz="1400" b="1" i="1" u="sng" dirty="0">
                <a:solidFill>
                  <a:srgbClr val="974807"/>
                </a:solidFill>
              </a:rPr>
              <a:t>«Актуальные аспекты реализации ФГОС»,</a:t>
            </a:r>
            <a:r>
              <a:rPr lang="ru-RU" sz="1400" b="1" i="1" dirty="0">
                <a:solidFill>
                  <a:srgbClr val="974807"/>
                </a:solidFill>
              </a:rPr>
              <a:t> на котором педагог </a:t>
            </a:r>
            <a:r>
              <a:rPr lang="ru-RU" sz="1400" b="1" i="1" dirty="0" err="1">
                <a:solidFill>
                  <a:srgbClr val="974807"/>
                </a:solidFill>
              </a:rPr>
              <a:t>Нугманова</a:t>
            </a:r>
            <a:r>
              <a:rPr lang="ru-RU" sz="1400" b="1" i="1" dirty="0">
                <a:solidFill>
                  <a:srgbClr val="974807"/>
                </a:solidFill>
              </a:rPr>
              <a:t> И.М. выступила с докладом «</a:t>
            </a:r>
            <a:r>
              <a:rPr lang="ru-RU" sz="1400" b="1" i="1" dirty="0" err="1">
                <a:solidFill>
                  <a:srgbClr val="974807"/>
                </a:solidFill>
              </a:rPr>
              <a:t>Бисероплетение</a:t>
            </a:r>
            <a:r>
              <a:rPr lang="ru-RU" sz="1400" b="1" i="1" dirty="0">
                <a:solidFill>
                  <a:srgbClr val="974807"/>
                </a:solidFill>
              </a:rPr>
              <a:t> как метод творческой реабилитации детей-инвалидов»</a:t>
            </a:r>
          </a:p>
        </p:txBody>
      </p:sp>
      <p:pic>
        <p:nvPicPr>
          <p:cNvPr id="14340" name="Picture 7" descr="Региональный семинар Актуальные проблемы фгос сертификат докладчик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0350" y="5219700"/>
            <a:ext cx="4816475" cy="338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8" descr="IMG_236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" y="2571750"/>
            <a:ext cx="3352800" cy="223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5362" name="Содержимое 4" descr="abstract-glowing-curl-vector-pack_279-7486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6858000" cy="9247188"/>
          </a:xfrm>
        </p:spPr>
      </p:pic>
      <p:sp>
        <p:nvSpPr>
          <p:cNvPr id="15363" name="Прямоугольник 11"/>
          <p:cNvSpPr>
            <a:spLocks noChangeArrowheads="1"/>
          </p:cNvSpPr>
          <p:nvPr/>
        </p:nvSpPr>
        <p:spPr bwMode="auto">
          <a:xfrm>
            <a:off x="188913" y="250825"/>
            <a:ext cx="4103687" cy="347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rgbClr val="974807"/>
                </a:solidFill>
                <a:latin typeface="Georgia" pitchFamily="18" charset="0"/>
              </a:rPr>
              <a:t>Ильсияр Мансуровна активно распространяет свой </a:t>
            </a:r>
          </a:p>
          <a:p>
            <a:r>
              <a:rPr lang="ru-RU" sz="1600" b="1">
                <a:solidFill>
                  <a:srgbClr val="974807"/>
                </a:solidFill>
                <a:latin typeface="Georgia" pitchFamily="18" charset="0"/>
              </a:rPr>
              <a:t>передовой опыт в республике и </a:t>
            </a:r>
          </a:p>
          <a:p>
            <a:r>
              <a:rPr lang="ru-RU" sz="1600" b="1">
                <a:solidFill>
                  <a:srgbClr val="974807"/>
                </a:solidFill>
                <a:latin typeface="Georgia" pitchFamily="18" charset="0"/>
              </a:rPr>
              <a:t>за ее пределами по теме проекта</a:t>
            </a:r>
          </a:p>
          <a:p>
            <a:r>
              <a:rPr lang="ru-RU" sz="1400" b="1">
                <a:solidFill>
                  <a:srgbClr val="808000"/>
                </a:solidFill>
                <a:latin typeface="Georgia" pitchFamily="18" charset="0"/>
              </a:rPr>
              <a:t>Выступление на Открытом региональном семинаре «Профессиональная компетентность педагогов декоративно-прикладного направления как условие творческого развития подрастающего поколения»</a:t>
            </a:r>
            <a:r>
              <a:rPr lang="ru-RU"/>
              <a:t> </a:t>
            </a:r>
            <a:r>
              <a:rPr lang="ru-RU" sz="1400" b="1">
                <a:solidFill>
                  <a:srgbClr val="808000"/>
                </a:solidFill>
                <a:latin typeface="Georgia" pitchFamily="18" charset="0"/>
              </a:rPr>
              <a:t>по теме </a:t>
            </a:r>
            <a:r>
              <a:rPr lang="ru-RU" sz="1400" b="1" i="1">
                <a:solidFill>
                  <a:srgbClr val="CC9900"/>
                </a:solidFill>
                <a:latin typeface="Georgia" pitchFamily="18" charset="0"/>
              </a:rPr>
              <a:t>«Развитие творческих способностей детей </a:t>
            </a:r>
          </a:p>
          <a:p>
            <a:r>
              <a:rPr lang="ru-RU" sz="1400" b="1" i="1">
                <a:solidFill>
                  <a:srgbClr val="CC9900"/>
                </a:solidFill>
                <a:latin typeface="Georgia" pitchFamily="18" charset="0"/>
              </a:rPr>
              <a:t>с ограниченными возможностями здоровья на занятиях по бисероплетению» </a:t>
            </a:r>
            <a:endParaRPr lang="ru-RU" sz="1600" b="1">
              <a:solidFill>
                <a:srgbClr val="974807"/>
              </a:solidFill>
              <a:latin typeface="Georgia" pitchFamily="18" charset="0"/>
            </a:endParaRPr>
          </a:p>
        </p:txBody>
      </p:sp>
      <p:pic>
        <p:nvPicPr>
          <p:cNvPr id="15364" name="Picture 17" descr="IMG_543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0350" y="3851275"/>
            <a:ext cx="4391025" cy="220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7" descr="Рук"/>
          <p:cNvPicPr>
            <a:picLocks noChangeAspect="1" noChangeArrowheads="1"/>
          </p:cNvPicPr>
          <p:nvPr/>
        </p:nvPicPr>
        <p:blipFill>
          <a:blip r:embed="rId4" cstate="print"/>
          <a:srcRect t="50000"/>
          <a:stretch>
            <a:fillRect/>
          </a:stretch>
        </p:blipFill>
        <p:spPr bwMode="auto">
          <a:xfrm>
            <a:off x="836613" y="6372225"/>
            <a:ext cx="3184525" cy="2252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6386" name="Содержимое 4" descr="abstract-glowing-curl-vector-pack_279-7486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6858000" cy="9247188"/>
          </a:xfrm>
        </p:spPr>
      </p:pic>
      <p:sp>
        <p:nvSpPr>
          <p:cNvPr id="16387" name="Text Box 4"/>
          <p:cNvSpPr txBox="1">
            <a:spLocks noChangeArrowheads="1"/>
          </p:cNvSpPr>
          <p:nvPr/>
        </p:nvSpPr>
        <p:spPr bwMode="auto">
          <a:xfrm>
            <a:off x="404813" y="395288"/>
            <a:ext cx="5903912" cy="243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i="1">
                <a:solidFill>
                  <a:srgbClr val="974807"/>
                </a:solidFill>
              </a:rPr>
              <a:t>8 декабря 2015 года на базе Дворца творчества детей и молодежи прошел </a:t>
            </a:r>
            <a:r>
              <a:rPr lang="ru-RU" sz="1400" b="1" i="1" u="sng">
                <a:solidFill>
                  <a:srgbClr val="974807"/>
                </a:solidFill>
              </a:rPr>
              <a:t>городской обучающий семинар  «Новогодняя игрушка» для педагогов-организаторов школ города</a:t>
            </a:r>
            <a:r>
              <a:rPr lang="ru-RU" sz="1400" b="1" i="1">
                <a:solidFill>
                  <a:srgbClr val="974807"/>
                </a:solidFill>
              </a:rPr>
              <a:t>. </a:t>
            </a:r>
          </a:p>
          <a:p>
            <a:endParaRPr lang="ru-RU" sz="1400" b="1" i="1">
              <a:solidFill>
                <a:srgbClr val="974807"/>
              </a:solidFill>
            </a:endParaRPr>
          </a:p>
          <a:p>
            <a:r>
              <a:rPr lang="ru-RU" sz="1400" b="1" i="1">
                <a:solidFill>
                  <a:srgbClr val="974807"/>
                </a:solidFill>
              </a:rPr>
              <a:t>Педагог Ильсияр Мансуровна вместе со своей обучающейся Вафиной Ленизой показали мастер-класс по изготовлению символа наступающего Нового года.</a:t>
            </a:r>
          </a:p>
          <a:p>
            <a:r>
              <a:rPr lang="ru-RU" sz="1400" b="1" i="1">
                <a:solidFill>
                  <a:srgbClr val="974807"/>
                </a:solidFill>
              </a:rPr>
              <a:t>Лениза с огромным желанием показывала приемы работы с проволокой и бисером, объясняла педагогам-организаторам тонкости бисерного мастерства</a:t>
            </a:r>
          </a:p>
        </p:txBody>
      </p:sp>
      <p:pic>
        <p:nvPicPr>
          <p:cNvPr id="16388" name="Picture 7" descr="IMG_04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250" y="3276600"/>
            <a:ext cx="4433888" cy="295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8" descr="IMG_039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28775" y="6011863"/>
            <a:ext cx="4443413" cy="296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7410" name="Содержимое 4" descr="abstract-glowing-curl-vector-pack_279-7486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6858000" cy="9247188"/>
          </a:xfrm>
        </p:spPr>
      </p:pic>
      <p:sp>
        <p:nvSpPr>
          <p:cNvPr id="17411" name="Text Box 4"/>
          <p:cNvSpPr txBox="1">
            <a:spLocks noChangeArrowheads="1"/>
          </p:cNvSpPr>
          <p:nvPr/>
        </p:nvSpPr>
        <p:spPr bwMode="auto">
          <a:xfrm>
            <a:off x="404813" y="395288"/>
            <a:ext cx="5903912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i="1" u="sng">
                <a:solidFill>
                  <a:srgbClr val="974807"/>
                </a:solidFill>
              </a:rPr>
              <a:t>Городской обучающий семинар  «Новогодняя игрушка» для педагогов-организаторов школ города</a:t>
            </a:r>
            <a:r>
              <a:rPr lang="ru-RU" sz="1400" b="1" i="1">
                <a:solidFill>
                  <a:srgbClr val="974807"/>
                </a:solidFill>
              </a:rPr>
              <a:t>. </a:t>
            </a:r>
          </a:p>
          <a:p>
            <a:r>
              <a:rPr lang="ru-RU" sz="1400" b="1" i="1">
                <a:solidFill>
                  <a:srgbClr val="974807"/>
                </a:solidFill>
              </a:rPr>
              <a:t>Педагог Ильсияр Мансуровна вместе со своей обучающейся Вафиной Ленизой показали мастер-класс по изготовлению символа наступающего Нового года.</a:t>
            </a:r>
          </a:p>
          <a:p>
            <a:r>
              <a:rPr lang="ru-RU" sz="1400" b="1" i="1">
                <a:solidFill>
                  <a:srgbClr val="974807"/>
                </a:solidFill>
              </a:rPr>
              <a:t>Лениза с огромным желанием показывала приемы работы с проволокой и бисером, старалась помочь педагогам-организаторам выполнить правильно изделие по предложенной схеме</a:t>
            </a:r>
          </a:p>
        </p:txBody>
      </p:sp>
      <p:pic>
        <p:nvPicPr>
          <p:cNvPr id="17412" name="Picture 6" descr="IMG_04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250" y="2555875"/>
            <a:ext cx="4105275" cy="281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8" descr="Семинар нОВОГОДНЯЯ ИГРУШКА Нугманова 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57438" y="5572125"/>
            <a:ext cx="3924300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8434" name="Содержимое 4" descr="abstract-glowing-curl-vector-pack_279-7486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6858000" cy="9247188"/>
          </a:xfrm>
        </p:spPr>
      </p:pic>
      <p:sp>
        <p:nvSpPr>
          <p:cNvPr id="18435" name="Text Box 4"/>
          <p:cNvSpPr txBox="1">
            <a:spLocks noChangeArrowheads="1"/>
          </p:cNvSpPr>
          <p:nvPr/>
        </p:nvSpPr>
        <p:spPr bwMode="auto">
          <a:xfrm>
            <a:off x="404813" y="395288"/>
            <a:ext cx="5903912" cy="256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solidFill>
                  <a:srgbClr val="974807"/>
                </a:solidFill>
              </a:rPr>
              <a:t>На базе СОШ № 1 была организована персональная выставка «Бисерный мир Вафиной Ленизы». В течение двух недель с 15 мая учащиеся школы, учителя, родители могли посмотреть творческие работы ученицы 9 «Б» класса - выпускницы этой школы, ее достижения по бисерному рукоделию. На последнем звонке эти работы смогли увидеть и родители ее одноклассников</a:t>
            </a:r>
          </a:p>
        </p:txBody>
      </p:sp>
      <p:pic>
        <p:nvPicPr>
          <p:cNvPr id="18436" name="Picture 6" descr="DSCF070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0350" y="3114675"/>
            <a:ext cx="4392613" cy="329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5" descr="DSCF1110 (1)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08275" y="6138863"/>
            <a:ext cx="4005263" cy="300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9458" name="Содержимое 4" descr="abstract-glowing-curl-vector-pack_279-7486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6858000" cy="9247188"/>
          </a:xfrm>
        </p:spPr>
      </p:pic>
      <p:pic>
        <p:nvPicPr>
          <p:cNvPr id="19459" name="Picture 4" descr="DSCF11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8913" y="1258888"/>
            <a:ext cx="6545262" cy="490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0482" name="Содержимое 4" descr="abstract-glowing-curl-vector-pack_279-7486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6858000" cy="9247188"/>
          </a:xfrm>
        </p:spPr>
      </p:pic>
      <p:sp>
        <p:nvSpPr>
          <p:cNvPr id="20483" name="Rectangle 2"/>
          <p:cNvSpPr>
            <a:spLocks/>
          </p:cNvSpPr>
          <p:nvPr/>
        </p:nvSpPr>
        <p:spPr bwMode="auto">
          <a:xfrm>
            <a:off x="342900" y="366713"/>
            <a:ext cx="6172200" cy="1541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400" b="1" i="1">
                <a:solidFill>
                  <a:srgbClr val="974807"/>
                </a:solidFill>
              </a:rPr>
              <a:t>Об организации персональной выставки была информация на сайте СОШ № 1 в новостном блоке</a:t>
            </a:r>
          </a:p>
        </p:txBody>
      </p:sp>
      <p:pic>
        <p:nvPicPr>
          <p:cNvPr id="20484" name="Picture 4" descr="выставка Вафиной Лениз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8913" y="2124075"/>
            <a:ext cx="6446837" cy="364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1506" name="Содержимое 4" descr="abstract-glowing-curl-vector-pack_279-7486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6858000" cy="9247188"/>
          </a:xfrm>
        </p:spPr>
      </p:pic>
      <p:sp>
        <p:nvSpPr>
          <p:cNvPr id="21507" name="Text Box 4"/>
          <p:cNvSpPr txBox="1">
            <a:spLocks noChangeArrowheads="1"/>
          </p:cNvSpPr>
          <p:nvPr/>
        </p:nvSpPr>
        <p:spPr bwMode="auto">
          <a:xfrm>
            <a:off x="404813" y="395288"/>
            <a:ext cx="4319587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i="1" u="sng">
                <a:solidFill>
                  <a:srgbClr val="974807"/>
                </a:solidFill>
              </a:rPr>
              <a:t>Работы Гавриловой Диана, Вафиной Ленизы были представлены на Республиканском фестивале муниципальных образований РТ по поддержке и развитию детского творчества «Без бергэ» (секция «Выставка-ярмарка «Сувениры России»: </a:t>
            </a:r>
          </a:p>
        </p:txBody>
      </p:sp>
      <p:pic>
        <p:nvPicPr>
          <p:cNvPr id="21508" name="Picture 5" descr="сканированные00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0" y="2357438"/>
            <a:ext cx="3295650" cy="221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6" descr="Гаврилова Диана Без бергэ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88" y="5148263"/>
            <a:ext cx="3868737" cy="257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3771</TotalTime>
  <Words>442</Words>
  <Application>Microsoft Office PowerPoint</Application>
  <PresentationFormat>Экран (4:3)</PresentationFormat>
  <Paragraphs>39</Paragraphs>
  <Slides>13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Тема Office</vt:lpstr>
      <vt:lpstr>Acrobat Document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intel</dc:creator>
  <cp:lastModifiedBy>Customer</cp:lastModifiedBy>
  <cp:revision>163</cp:revision>
  <dcterms:created xsi:type="dcterms:W3CDTF">2015-03-23T14:49:49Z</dcterms:created>
  <dcterms:modified xsi:type="dcterms:W3CDTF">2017-02-09T12:18:48Z</dcterms:modified>
</cp:coreProperties>
</file>